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notesMasterIdLst>
    <p:notesMasterId r:id="rId10"/>
  </p:notesMasterIdLst>
  <p:sldIdLst>
    <p:sldId id="256" r:id="rId2"/>
    <p:sldId id="361" r:id="rId3"/>
    <p:sldId id="288" r:id="rId4"/>
    <p:sldId id="332" r:id="rId5"/>
    <p:sldId id="335" r:id="rId6"/>
    <p:sldId id="268" r:id="rId7"/>
    <p:sldId id="384" r:id="rId8"/>
    <p:sldId id="37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6385"/>
    <p:restoredTop sz="93617"/>
  </p:normalViewPr>
  <p:slideViewPr>
    <p:cSldViewPr snapToGrid="0" snapToObjects="1">
      <p:cViewPr>
        <p:scale>
          <a:sx n="50" d="100"/>
          <a:sy n="50" d="100"/>
        </p:scale>
        <p:origin x="144" y="5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__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遅刻理由について(文京学院大学)　(N=50)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2071-C845-B97E-84D822604A0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2071-C845-B97E-84D822604A0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2071-C845-B97E-84D822604A0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9592-0F45-A83E-265A6884BB18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4C74A3A-7460-8743-96C8-19C2C74D11B7}" type="CATEGORYNAME">
                      <a:rPr lang="ja-JP" altLang="en-US" sz="1600">
                        <a:solidFill>
                          <a:schemeClr val="tx2"/>
                        </a:solidFill>
                      </a:rPr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[分類名]</a:t>
                    </a:fld>
                    <a:r>
                      <a:rPr lang="ja-JP" altLang="en-US" sz="1600" baseline="0">
                        <a:solidFill>
                          <a:schemeClr val="tx2"/>
                        </a:solidFill>
                      </a:rPr>
                      <a:t>
</a:t>
                    </a:r>
                    <a:fld id="{48E16CAD-BD07-7944-9A75-6FD3576D860C}" type="PERCENTAGE">
                      <a:rPr lang="en-US" altLang="ja-JP" sz="1600" baseline="0">
                        <a:solidFill>
                          <a:schemeClr val="tx2"/>
                        </a:solidFill>
                      </a:rPr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[パーセンテージ]</a:t>
                    </a:fld>
                    <a:endParaRPr lang="ja-JP" altLang="en-US" sz="1600" baseline="0">
                      <a:solidFill>
                        <a:schemeClr val="tx2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2071-C845-B97E-84D822604A05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071-C845-B97E-84D822604A05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071-C845-B97E-84D822604A0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ja-JP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時間管理が関連</c:v>
                </c:pt>
                <c:pt idx="1">
                  <c:v>第 2 四半期</c:v>
                </c:pt>
                <c:pt idx="2">
                  <c:v>第 3 四半期</c:v>
                </c:pt>
                <c:pt idx="3">
                  <c:v>その他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39</c:v>
                </c:pt>
                <c:pt idx="1">
                  <c:v>0</c:v>
                </c:pt>
                <c:pt idx="2">
                  <c:v>0</c:v>
                </c:pt>
                <c:pt idx="3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71-C845-B97E-84D822604A0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egendEntry>
        <c:idx val="1"/>
        <c:delete val="1"/>
      </c:legendEntry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効果を感じられたか？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6727-D840-8EE4-D6C9F081B02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6727-D840-8EE4-D6C9F081B025}"/>
              </c:ext>
            </c:extLst>
          </c:dPt>
          <c:dLbls>
            <c:dLbl>
              <c:idx val="0"/>
              <c:layout>
                <c:manualLayout>
                  <c:x val="-0.21598397316346674"/>
                  <c:y val="-0.1575117783749980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ja-JP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280437709509235"/>
                      <c:h val="0.1695620373851465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6727-D840-8EE4-D6C9F081B025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8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ja-JP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1-6727-D840-8EE4-D6C9F081B02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ja-JP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感じた</c:v>
                </c:pt>
                <c:pt idx="1">
                  <c:v>感じなかった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13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727-D840-8EE4-D6C9F081B025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FD3C3C-8338-9541-944A-A007AFBA7FC1}" type="datetimeFigureOut">
              <a:rPr kumimoji="1" lang="ja-JP" altLang="en-US" smtClean="0"/>
              <a:t>2021/2/22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77D2AC-8A21-7B46-82B1-3B0C1BF65C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0369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発表を始めさせて頂きます。</a:t>
            </a:r>
            <a:r>
              <a:rPr kumimoji="1" lang="en-US" altLang="ja-JP" dirty="0" err="1"/>
              <a:t>WellComp</a:t>
            </a:r>
            <a:r>
              <a:rPr kumimoji="1" lang="ja-JP" altLang="en-US"/>
              <a:t>の</a:t>
            </a:r>
            <a:r>
              <a:rPr kumimoji="1" lang="en-US" altLang="ja-JP" dirty="0" err="1"/>
              <a:t>suke</a:t>
            </a:r>
            <a:r>
              <a:rPr kumimoji="1" lang="ja-JP" altLang="en-US"/>
              <a:t>です。親は</a:t>
            </a:r>
            <a:r>
              <a:rPr kumimoji="1" lang="en-US" altLang="ja-JP" dirty="0" err="1"/>
              <a:t>shiba</a:t>
            </a:r>
            <a:r>
              <a:rPr kumimoji="1" lang="ja-JP" altLang="en-US"/>
              <a:t>さんにお願いしております。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6344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背景です。文京学院大学の調査によると、遅刻は通学・友人との待ち合わせ双方において、「逆算の甘さ」との大きな関連性が示唆されています。</a:t>
            </a:r>
            <a:endParaRPr kumimoji="1" lang="en-US" altLang="ja-JP" dirty="0"/>
          </a:p>
          <a:p>
            <a:r>
              <a:rPr kumimoji="1" lang="ja-JP" altLang="en-US"/>
              <a:t>また、他調査においても時間管理に関連する同様の理由が挙がります。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3626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ja-JP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私は先ほど提示した「感覚に依存した見積もりの誤差」及び「バッファ、つまり余白時間の不備」を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解消させることを目的としている。</a:t>
            </a:r>
            <a:endParaRPr kumimoji="1" lang="en-US" altLang="ja-JP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そのために、正確な行動別時間の把握、及び適切な余裕時間の確保を実現するアプリケーションが必要であると考えている。</a:t>
            </a:r>
            <a:endParaRPr kumimoji="1" lang="en-US" altLang="ja-JP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697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638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9223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2</a:t>
            </a:r>
            <a:r>
              <a:rPr kumimoji="1" lang="ja-JP" altLang="en-US"/>
              <a:t>回目と</a:t>
            </a:r>
            <a:r>
              <a:rPr kumimoji="1" lang="en-US" altLang="ja-JP" dirty="0"/>
              <a:t>3</a:t>
            </a:r>
            <a:r>
              <a:rPr kumimoji="1" lang="ja-JP" altLang="en-US"/>
              <a:t>回目比較でも総合時間（時間）以外幅の縮小が見られた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7D2AC-8A21-7B46-82B1-3B0C1BF65CD1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356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27F3-B169-9F4B-9A36-58BF30661966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0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EBD81-CDBF-C74D-A910-BFB7D0737499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354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9122-0E93-4A43-8E8D-273EA3A15567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234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E9C27-3D80-704C-AFDE-CA04D2AFBA5A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04054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537E-2752-504A-9802-6BDBF3EA8928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8115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43BE-930C-C845-A74C-3BE8D40EEF9E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4177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5569-50A9-F245-8DD4-EE49CD54E634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148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A6A47-055C-A347-B7A7-4DADF98C4D24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5852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D19CBDD-1512-C44C-B3CE-BB57016C743D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46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0C85-D272-FD4D-9640-38FA9760C140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328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6C327-7E65-874B-8193-80B200AE2C0C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562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F92C-4A14-D142-B55E-A45FF33E38FF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637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D8AEE-1D3E-3946-BFFA-2B12F5A61E2B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2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60F-E661-1C46-9C73-0035F9E05DA2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888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2E9D-575B-8147-8AFB-E109E50972E0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31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CCB36-88F9-D642-9C0D-C635C19E098D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358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E8DE2-A0A1-814E-BC93-823AE582084E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5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31A0E9-2C45-4A40-BD1A-C9E655920776}" type="datetime1">
              <a:rPr lang="ja-JP" altLang="en-US" smtClean="0"/>
              <a:t>2021/2/22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825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-bunkyo.ac.jp/center/library/image/kyukiyo7_kaneko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hyperlink" Target="https://cancam.jp/archives/277242" TargetMode="External"/><Relationship Id="rId4" Type="http://schemas.openxmlformats.org/officeDocument/2006/relationships/hyperlink" Target="https://prtimes.jp/main/html/rd/p/000000004.000029941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427275-A49F-6347-82CE-1E8ABE2497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kumimoji="1" lang="en-US" altLang="ja-JP" dirty="0" err="1"/>
              <a:t>ADLogger</a:t>
            </a:r>
            <a:br>
              <a:rPr lang="en-US" altLang="ja-JP" dirty="0"/>
            </a:br>
            <a:r>
              <a:rPr lang="ja-JP" altLang="en-US" sz="2400"/>
              <a:t>タスク別時間記録</a:t>
            </a:r>
            <a:r>
              <a:rPr kumimoji="1" lang="ja-JP" altLang="en-US" sz="2400"/>
              <a:t>システムの構築の提案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AD8D288-EBC3-AB49-8F00-CF0AA3B69A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/>
              <a:t>慶應義塾大学</a:t>
            </a:r>
            <a:r>
              <a:rPr kumimoji="1" lang="en-US" altLang="ja-JP" dirty="0"/>
              <a:t> </a:t>
            </a:r>
            <a:r>
              <a:rPr kumimoji="1" lang="ja-JP" altLang="en-US"/>
              <a:t>環境情報学部</a:t>
            </a:r>
            <a:r>
              <a:rPr kumimoji="1" lang="en-US" altLang="ja-JP" dirty="0"/>
              <a:t> 4</a:t>
            </a:r>
            <a:r>
              <a:rPr kumimoji="1" lang="ja-JP" altLang="en-US"/>
              <a:t>年</a:t>
            </a:r>
            <a:endParaRPr kumimoji="1" lang="en-US" altLang="ja-JP" dirty="0"/>
          </a:p>
          <a:p>
            <a:r>
              <a:rPr kumimoji="1" lang="ja-JP" altLang="en-US"/>
              <a:t>中澤研究室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WellComp</a:t>
            </a:r>
            <a:r>
              <a:rPr kumimoji="1" lang="en-US" altLang="ja-JP" dirty="0"/>
              <a:t> </a:t>
            </a:r>
            <a:endParaRPr lang="en-US" altLang="ja-JP" dirty="0"/>
          </a:p>
          <a:p>
            <a:r>
              <a:rPr lang="ja-JP" altLang="en-US"/>
              <a:t>助川</a:t>
            </a:r>
            <a:r>
              <a:rPr lang="en-US" altLang="ja-JP" dirty="0"/>
              <a:t> </a:t>
            </a:r>
            <a:r>
              <a:rPr lang="ja-JP" altLang="en-US"/>
              <a:t>友理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31034AB-6C80-7D4C-815F-13266E9BD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1</a:t>
            </a:fld>
            <a:endParaRPr lang="en-US" sz="1800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5F04576-6B35-DF4F-90E0-5D4A9B2B4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000" dirty="0" err="1"/>
              <a:t>suke@ht.sfc.keio.ac.jp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85637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C0369D-8271-4749-9743-BEC7D39E9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1. </a:t>
            </a:r>
            <a:r>
              <a:rPr kumimoji="1" lang="ja-JP" altLang="en-US"/>
              <a:t>背景</a:t>
            </a:r>
            <a:r>
              <a:rPr kumimoji="1" lang="en-US" altLang="ja-JP" dirty="0"/>
              <a:t> </a:t>
            </a:r>
            <a:r>
              <a:rPr kumimoji="1" lang="ja-JP" altLang="en-US"/>
              <a:t>：</a:t>
            </a:r>
            <a:r>
              <a:rPr kumimoji="1" lang="en-US" altLang="ja-JP" dirty="0"/>
              <a:t> </a:t>
            </a:r>
            <a:r>
              <a:rPr kumimoji="1" lang="ja-JP" altLang="en-US"/>
              <a:t>時間管理不足の表面化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6D2C7D-DF36-A048-8BF2-AF6C47923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2800">
                <a:effectLst/>
              </a:rPr>
              <a:t>文京学院大学</a:t>
            </a:r>
            <a:r>
              <a:rPr lang="en-US" altLang="ja-JP" sz="2800" dirty="0">
                <a:effectLst/>
              </a:rPr>
              <a:t>→</a:t>
            </a:r>
            <a:r>
              <a:rPr lang="ja-JP" altLang="en-US" sz="2800">
                <a:effectLst/>
              </a:rPr>
              <a:t>遅刻理由として「逆算の甘さ」を主要因と示唆</a:t>
            </a:r>
            <a:r>
              <a:rPr lang="en-US" altLang="ja-JP" sz="2800" dirty="0">
                <a:effectLst/>
              </a:rPr>
              <a:t> </a:t>
            </a:r>
          </a:p>
          <a:p>
            <a:r>
              <a:rPr lang="ja-JP" altLang="en-US" sz="2800">
                <a:effectLst/>
              </a:rPr>
              <a:t>その他アンケート調査にて</a:t>
            </a:r>
            <a:endParaRPr lang="en-US" altLang="ja-JP" sz="2800" dirty="0">
              <a:effectLst/>
            </a:endParaRPr>
          </a:p>
          <a:p>
            <a:pPr marL="0" indent="0">
              <a:buNone/>
            </a:pPr>
            <a:endParaRPr lang="en-US" altLang="ja-JP" sz="800" dirty="0">
              <a:effectLst/>
            </a:endParaRPr>
          </a:p>
          <a:p>
            <a:pPr lvl="1"/>
            <a:r>
              <a:rPr lang="en-US" altLang="ja-JP" sz="2400" dirty="0">
                <a:effectLst/>
              </a:rPr>
              <a:t>PR TIMES</a:t>
            </a:r>
            <a:r>
              <a:rPr lang="ja-JP" altLang="en-US" sz="2400">
                <a:effectLst/>
              </a:rPr>
              <a:t>：「支度に時間がかかった」</a:t>
            </a:r>
            <a:endParaRPr lang="en-US" altLang="ja-JP" sz="2400" dirty="0">
              <a:effectLst/>
            </a:endParaRPr>
          </a:p>
          <a:p>
            <a:pPr lvl="1"/>
            <a:r>
              <a:rPr lang="en-US" altLang="ja-JP" sz="2400" dirty="0" err="1">
                <a:effectLst/>
              </a:rPr>
              <a:t>CanCam</a:t>
            </a:r>
            <a:r>
              <a:rPr lang="ja-JP" altLang="en-US" sz="2400">
                <a:effectLst/>
              </a:rPr>
              <a:t>：「よく分からない」</a:t>
            </a:r>
            <a:endParaRPr lang="en-US" altLang="ja-JP" sz="2400" dirty="0">
              <a:effectLst/>
            </a:endParaRPr>
          </a:p>
          <a:p>
            <a:pPr marL="457200" lvl="1" indent="0">
              <a:buNone/>
            </a:pPr>
            <a:r>
              <a:rPr lang="ja-JP" altLang="en-US" sz="2400">
                <a:effectLst/>
              </a:rPr>
              <a:t>「思ったより準備に時間がかかる」</a:t>
            </a:r>
            <a:endParaRPr lang="en-US" altLang="ja-JP" sz="2400" dirty="0">
              <a:effectLst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AA703A1-DD7D-7F44-9E2B-697F3E4BE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2</a:t>
            </a:fld>
            <a:endParaRPr lang="en-US" sz="1800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BB5DF8D-6A57-2841-B271-026DB5581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0321" y="5220572"/>
            <a:ext cx="9795522" cy="1431234"/>
          </a:xfrm>
        </p:spPr>
        <p:txBody>
          <a:bodyPr/>
          <a:lstStyle/>
          <a:p>
            <a:r>
              <a:rPr lang="ja-JP" altLang="en-US"/>
              <a:t>文京学院大学研究紀要女子大学生の遅刻に関する研究</a:t>
            </a:r>
            <a:r>
              <a:rPr lang="en-US" altLang="ja-JP" dirty="0"/>
              <a:t>-</a:t>
            </a:r>
            <a:r>
              <a:rPr lang="ja-JP" altLang="en-US"/>
              <a:t>遅刻者の状況と意識，</a:t>
            </a:r>
            <a:endParaRPr lang="en-US" altLang="ja-JP" dirty="0"/>
          </a:p>
          <a:p>
            <a:r>
              <a:rPr lang="ja-JP" altLang="en-US"/>
              <a:t>並びに性格的特徴と学校適応感について</a:t>
            </a:r>
            <a:r>
              <a:rPr lang="en-US" altLang="ja-JP" dirty="0"/>
              <a:t>-</a:t>
            </a:r>
            <a:r>
              <a:rPr lang="ja-JP" altLang="en-US"/>
              <a:t> 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https://www.u-bunkyo.ac.jp/center/library/image/kyukiyo7_kaneko.pdf</a:t>
            </a:r>
            <a:endParaRPr lang="en-US" dirty="0"/>
          </a:p>
          <a:p>
            <a:r>
              <a:rPr lang="en-US" dirty="0"/>
              <a:t>PR TIMES</a:t>
            </a:r>
          </a:p>
          <a:p>
            <a:r>
              <a:rPr lang="en-US" altLang="ja-JP" dirty="0">
                <a:hlinkClick r:id="rId4"/>
              </a:rPr>
              <a:t>https://prtimes.jp/main/html/rd/p/000000004.000029941.html</a:t>
            </a:r>
            <a:endParaRPr lang="en-US" dirty="0"/>
          </a:p>
          <a:p>
            <a:r>
              <a:rPr lang="en-US" dirty="0" err="1"/>
              <a:t>Cancam</a:t>
            </a:r>
            <a:endParaRPr lang="en-US" dirty="0"/>
          </a:p>
          <a:p>
            <a:r>
              <a:rPr lang="en" altLang="ja-JP" dirty="0">
                <a:hlinkClick r:id="rId5"/>
              </a:rPr>
              <a:t>https://cancam.jp/archives/277242</a:t>
            </a:r>
            <a:endParaRPr lang="en" altLang="ja-JP" dirty="0"/>
          </a:p>
        </p:txBody>
      </p:sp>
      <p:graphicFrame>
        <p:nvGraphicFramePr>
          <p:cNvPr id="6" name="グラフ 5">
            <a:extLst>
              <a:ext uri="{FF2B5EF4-FFF2-40B4-BE49-F238E27FC236}">
                <a16:creationId xmlns:a16="http://schemas.microsoft.com/office/drawing/2014/main" id="{39CC254E-E35A-6E41-9686-BCD67ED73E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4254456"/>
              </p:ext>
            </p:extLst>
          </p:nvPr>
        </p:nvGraphicFramePr>
        <p:xfrm>
          <a:off x="5962650" y="3158836"/>
          <a:ext cx="4766805" cy="3699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83206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D4A5D8-F47C-A047-9A86-EED257A8F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2. </a:t>
            </a:r>
            <a:r>
              <a:rPr lang="ja-JP" altLang="en-US"/>
              <a:t>目的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684901A-AC62-CF4F-A76F-F3000C3F5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/>
              <a:t>正確な行動別時間の把握</a:t>
            </a:r>
            <a:endParaRPr lang="en-US" altLang="ja-JP" sz="3200" dirty="0"/>
          </a:p>
          <a:p>
            <a:r>
              <a:rPr lang="ja-JP" altLang="en-US" sz="3200"/>
              <a:t>適切な余裕時間の確保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/>
              <a:t>を実現させるアプリケーションの提案</a:t>
            </a:r>
            <a:endParaRPr lang="en-US" altLang="ja-JP" sz="3200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D656DD5-CFA4-5C43-8DE6-A87ECD633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D697ACF-46E5-8941-9D3E-BEA0C24E8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3</a:t>
            </a:fld>
            <a:endParaRPr lang="en-US" sz="1800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6A5B2C9-592F-A342-8E8E-1B24A8F9E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1363" y="622598"/>
            <a:ext cx="3140455" cy="518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86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5F74F5-16E9-A348-A319-AFCD36332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3. </a:t>
            </a:r>
            <a:r>
              <a:rPr lang="en-US" altLang="ja-JP" dirty="0" err="1"/>
              <a:t>ADLogger</a:t>
            </a:r>
            <a:r>
              <a:rPr lang="ja-JP" altLang="en-US"/>
              <a:t>システム</a:t>
            </a:r>
            <a:r>
              <a:rPr lang="en-US" altLang="ja-JP" dirty="0"/>
              <a:t> 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35CE2E-2992-194D-9CB8-E8A3D5C9E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3200"/>
              <a:t>タスク別時間計測</a:t>
            </a:r>
            <a:endParaRPr lang="en-US" altLang="ja-JP" sz="3200" dirty="0"/>
          </a:p>
          <a:p>
            <a:r>
              <a:rPr lang="ja-JP" altLang="en-US" sz="3200"/>
              <a:t>時間傾向の導出</a:t>
            </a:r>
            <a:endParaRPr lang="en-US" altLang="ja-JP" sz="3200" dirty="0"/>
          </a:p>
          <a:p>
            <a:r>
              <a:rPr lang="ja-JP" altLang="en-US" sz="3200"/>
              <a:t>指定タスクの合計時間算出</a:t>
            </a:r>
            <a:endParaRPr lang="en-US" altLang="ja-JP" sz="3200" dirty="0"/>
          </a:p>
          <a:p>
            <a:r>
              <a:rPr lang="ja-JP" altLang="en-US" sz="3200"/>
              <a:t>余白時間付必要時間の導出</a:t>
            </a:r>
            <a:endParaRPr lang="en-US" altLang="ja-JP" sz="3200" dirty="0"/>
          </a:p>
          <a:p>
            <a:r>
              <a:rPr lang="en-US" altLang="ja-JP" sz="3200" dirty="0"/>
              <a:t>Apple </a:t>
            </a:r>
            <a:r>
              <a:rPr lang="ja-JP" altLang="en-US" sz="3200"/>
              <a:t>カレンダーの登録</a:t>
            </a:r>
            <a:endParaRPr lang="en-US" altLang="ja-JP" sz="3200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2DDB5F1-4907-C74C-AC78-1C3D202FB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4B2D708-9ABE-F040-B32F-3E5BEEAE1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4</a:t>
            </a:fld>
            <a:endParaRPr lang="en-US" sz="1800" dirty="0"/>
          </a:p>
        </p:txBody>
      </p:sp>
      <p:pic>
        <p:nvPicPr>
          <p:cNvPr id="7" name="画面収録 2020-10-11 10.34.28">
            <a:hlinkClick r:id="" action="ppaction://media"/>
            <a:extLst>
              <a:ext uri="{FF2B5EF4-FFF2-40B4-BE49-F238E27FC236}">
                <a16:creationId xmlns:a16="http://schemas.microsoft.com/office/drawing/2014/main" id="{EE13625C-74EA-D146-A6B7-24FBF763A7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36496" y="601508"/>
            <a:ext cx="3139064" cy="5334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116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E5DC38-796B-BE4A-A12D-026D3E1E3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4. </a:t>
            </a:r>
            <a:r>
              <a:rPr lang="ja-JP" altLang="en-US"/>
              <a:t>実験</a:t>
            </a:r>
            <a:r>
              <a:rPr lang="en-US" altLang="ja-JP" dirty="0"/>
              <a:t> </a:t>
            </a:r>
            <a:r>
              <a:rPr lang="ja-JP" altLang="en-US"/>
              <a:t>本計測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A8DB43-1554-5A41-AEE6-CC11C115B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200" dirty="0"/>
              <a:t>SFC</a:t>
            </a:r>
            <a:r>
              <a:rPr kumimoji="1" lang="ja-JP" altLang="en-US" sz="3200"/>
              <a:t>生</a:t>
            </a:r>
            <a:r>
              <a:rPr kumimoji="1" lang="en-US" altLang="ja-JP" sz="3200" dirty="0"/>
              <a:t> 20</a:t>
            </a:r>
            <a:r>
              <a:rPr kumimoji="1" lang="ja-JP" altLang="en-US" sz="3200"/>
              <a:t>名</a:t>
            </a:r>
            <a:r>
              <a:rPr kumimoji="1" lang="en-US" altLang="ja-JP" sz="3200" dirty="0"/>
              <a:t> / 4</a:t>
            </a:r>
            <a:r>
              <a:rPr kumimoji="1" lang="ja-JP" altLang="en-US" sz="3200"/>
              <a:t>週間程度</a:t>
            </a:r>
            <a:endParaRPr kumimoji="1" lang="en-US" altLang="ja-JP" sz="3200" dirty="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/>
              <a:t>連続で行う行動と必要な時間を実験者に報告する</a:t>
            </a:r>
            <a:endParaRPr kumimoji="1" lang="en-US" altLang="ja-JP" sz="3200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sz="3200" dirty="0"/>
              <a:t>Zoom</a:t>
            </a:r>
            <a:r>
              <a:rPr lang="ja-JP" altLang="en-US" sz="3200"/>
              <a:t>で実験者と会い、測りながら行う</a:t>
            </a:r>
            <a:r>
              <a:rPr lang="en-US" altLang="ja-JP" sz="3200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ja-JP" altLang="en-US" sz="3200"/>
              <a:t>設定を変更して</a:t>
            </a:r>
            <a:r>
              <a:rPr lang="en-US" altLang="ja-JP" sz="3200" dirty="0"/>
              <a:t> 1. 2. </a:t>
            </a:r>
            <a:r>
              <a:rPr lang="ja-JP" altLang="en-US" sz="3200"/>
              <a:t>を行う</a:t>
            </a:r>
            <a:endParaRPr lang="en-US" altLang="ja-JP" sz="3200" dirty="0"/>
          </a:p>
          <a:p>
            <a:pPr marL="514350" indent="-514350">
              <a:buFont typeface="+mj-lt"/>
              <a:buAutoNum type="arabicPeriod"/>
            </a:pPr>
            <a:r>
              <a:rPr lang="ja-JP" altLang="en-US" sz="3200"/>
              <a:t>インタビュー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/>
              <a:t>＋</a:t>
            </a:r>
            <a:r>
              <a:rPr lang="en-US" altLang="ja-JP" sz="3200" dirty="0"/>
              <a:t> </a:t>
            </a:r>
            <a:r>
              <a:rPr lang="ja-JP" altLang="en-US" sz="3200"/>
              <a:t>実験期間中は計測を任意でお願いする</a:t>
            </a:r>
            <a:endParaRPr lang="en-US" altLang="ja-JP" sz="3200" dirty="0"/>
          </a:p>
          <a:p>
            <a:pPr marL="514350" indent="-514350">
              <a:buFont typeface="+mj-lt"/>
              <a:buAutoNum type="arabicPeriod"/>
            </a:pPr>
            <a:endParaRPr lang="en-US" altLang="ja-JP" sz="3200" dirty="0"/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0CB6D4E-68E4-5845-B7AD-5C7DC8C22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2DABDFB-605E-4B4B-9AEA-E81BF6B31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5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00465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CD3830-7527-1444-9733-2B6ED779D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5. </a:t>
            </a:r>
            <a:r>
              <a:rPr lang="ja-JP" altLang="en-US"/>
              <a:t>結果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CCC39EE-D75F-7C4B-970C-EC6E503E3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6</a:t>
            </a:fld>
            <a:endParaRPr lang="en-US" sz="1800" dirty="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94374B3B-B574-E946-97F9-F049FF308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9282" y="4641850"/>
            <a:ext cx="8724900" cy="199390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6D854FF-2A68-B74F-96FA-9223FCE781D0}"/>
              </a:ext>
            </a:extLst>
          </p:cNvPr>
          <p:cNvSpPr/>
          <p:nvPr/>
        </p:nvSpPr>
        <p:spPr>
          <a:xfrm>
            <a:off x="5379720" y="5471160"/>
            <a:ext cx="1752600" cy="381000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B4DC826-92A4-0D4D-BCC1-6645C3EAE2CB}"/>
              </a:ext>
            </a:extLst>
          </p:cNvPr>
          <p:cNvSpPr/>
          <p:nvPr/>
        </p:nvSpPr>
        <p:spPr>
          <a:xfrm>
            <a:off x="8702040" y="5462075"/>
            <a:ext cx="1592142" cy="381000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四角形吹き出し 11">
            <a:extLst>
              <a:ext uri="{FF2B5EF4-FFF2-40B4-BE49-F238E27FC236}">
                <a16:creationId xmlns:a16="http://schemas.microsoft.com/office/drawing/2014/main" id="{7586BC52-75F1-1546-8E4F-73A95F42A48E}"/>
              </a:ext>
            </a:extLst>
          </p:cNvPr>
          <p:cNvSpPr/>
          <p:nvPr/>
        </p:nvSpPr>
        <p:spPr>
          <a:xfrm>
            <a:off x="781486" y="4225326"/>
            <a:ext cx="2681171" cy="833047"/>
          </a:xfrm>
          <a:prstGeom prst="wedgeRectCallout">
            <a:avLst>
              <a:gd name="adj1" fmla="val 118161"/>
              <a:gd name="adj2" fmla="val 1200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/>
              <a:t>100%</a:t>
            </a:r>
            <a:r>
              <a:rPr kumimoji="1" lang="ja-JP" altLang="en-US"/>
              <a:t>に近づき、</a:t>
            </a:r>
            <a:endParaRPr kumimoji="1" lang="en-US" altLang="ja-JP" dirty="0"/>
          </a:p>
          <a:p>
            <a:r>
              <a:rPr kumimoji="1" lang="ja-JP" altLang="en-US"/>
              <a:t>標準偏差も縮んだ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2C1775A5-B4E8-C44D-AE68-746024646CF8}"/>
              </a:ext>
            </a:extLst>
          </p:cNvPr>
          <p:cNvSpPr/>
          <p:nvPr/>
        </p:nvSpPr>
        <p:spPr>
          <a:xfrm>
            <a:off x="3734650" y="6205007"/>
            <a:ext cx="6559531" cy="381000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897FC9B-89CE-D148-8494-21D0F4087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7251" y="133948"/>
            <a:ext cx="4803396" cy="4465418"/>
          </a:xfrm>
          <a:prstGeom prst="rect">
            <a:avLst/>
          </a:prstGeom>
        </p:spPr>
      </p:pic>
      <p:sp>
        <p:nvSpPr>
          <p:cNvPr id="5" name="四角形吹き出し 4">
            <a:extLst>
              <a:ext uri="{FF2B5EF4-FFF2-40B4-BE49-F238E27FC236}">
                <a16:creationId xmlns:a16="http://schemas.microsoft.com/office/drawing/2014/main" id="{47C7F740-C1AD-F244-9BFF-75BBE9E5FDEE}"/>
              </a:ext>
            </a:extLst>
          </p:cNvPr>
          <p:cNvSpPr/>
          <p:nvPr/>
        </p:nvSpPr>
        <p:spPr>
          <a:xfrm>
            <a:off x="1024128" y="2177794"/>
            <a:ext cx="3843843" cy="1682478"/>
          </a:xfrm>
          <a:prstGeom prst="wedgeRectCallout">
            <a:avLst>
              <a:gd name="adj1" fmla="val 67715"/>
              <a:gd name="adj2" fmla="val 121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/>
              <a:t>全てにおいて</a:t>
            </a:r>
            <a:r>
              <a:rPr kumimoji="1" lang="en-US" altLang="ja-JP" dirty="0"/>
              <a:t>F</a:t>
            </a:r>
            <a:r>
              <a:rPr kumimoji="1" lang="ja-JP" altLang="en-US"/>
              <a:t>検定の</a:t>
            </a:r>
            <a:endParaRPr kumimoji="1" lang="en-US" altLang="ja-JP" dirty="0"/>
          </a:p>
          <a:p>
            <a:r>
              <a:rPr kumimoji="1" lang="ja-JP" altLang="en-US"/>
              <a:t>有意差有</a:t>
            </a:r>
            <a:endParaRPr kumimoji="1" lang="en-US" altLang="ja-JP" dirty="0"/>
          </a:p>
          <a:p>
            <a:r>
              <a:rPr kumimoji="1" lang="en-US" altLang="ja-JP" sz="1600" dirty="0"/>
              <a:t>(t</a:t>
            </a:r>
            <a:r>
              <a:rPr kumimoji="1" lang="ja-JP" altLang="en-US" sz="1600"/>
              <a:t>検定は総合の</a:t>
            </a:r>
            <a:r>
              <a:rPr kumimoji="1" lang="en-US" altLang="ja-JP" sz="1600" dirty="0"/>
              <a:t>%</a:t>
            </a:r>
            <a:r>
              <a:rPr kumimoji="1" lang="ja-JP" altLang="en-US" sz="1600"/>
              <a:t>のみ有意差有</a:t>
            </a:r>
            <a:r>
              <a:rPr kumimoji="1" lang="en-US" altLang="ja-JP" sz="1600" dirty="0"/>
              <a:t>)</a:t>
            </a:r>
          </a:p>
          <a:p>
            <a:r>
              <a:rPr kumimoji="1" lang="ja-JP" altLang="en-US"/>
              <a:t>→分散が縮小された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25569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F194C3-1034-1343-9090-AFD67AB0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6. </a:t>
            </a:r>
            <a:r>
              <a:rPr lang="ja-JP" altLang="en-US"/>
              <a:t>インタビュー結果</a:t>
            </a:r>
            <a:r>
              <a:rPr lang="en-US" altLang="ja-JP" dirty="0"/>
              <a:t> </a:t>
            </a:r>
            <a:r>
              <a:rPr lang="ja-JP" altLang="en-US"/>
              <a:t>まとめ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11D9C33-664E-5B4A-860F-7907C1882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599316"/>
          </a:xfrm>
        </p:spPr>
        <p:txBody>
          <a:bodyPr>
            <a:normAutofit fontScale="92500" lnSpcReduction="20000"/>
          </a:bodyPr>
          <a:lstStyle/>
          <a:p>
            <a:r>
              <a:rPr kumimoji="1" lang="ja-JP" altLang="en-US" sz="3500"/>
              <a:t>効果を感じた被験者→</a:t>
            </a:r>
            <a:r>
              <a:rPr kumimoji="1" lang="en-US" altLang="ja-JP" sz="3500" dirty="0"/>
              <a:t>81% (13</a:t>
            </a:r>
            <a:r>
              <a:rPr kumimoji="1" lang="ja-JP" altLang="en-US" sz="3500"/>
              <a:t>人</a:t>
            </a:r>
            <a:r>
              <a:rPr kumimoji="1" lang="en-US" altLang="ja-JP" sz="3500" dirty="0"/>
              <a:t>) </a:t>
            </a:r>
          </a:p>
          <a:p>
            <a:pPr marL="0" indent="0">
              <a:buNone/>
            </a:pPr>
            <a:r>
              <a:rPr lang="ja-JP" altLang="en-US"/>
              <a:t>安心感、行動把握向上、時間管理・意識の動機付け等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sz="900" dirty="0"/>
          </a:p>
          <a:p>
            <a:r>
              <a:rPr lang="ja-JP" altLang="en-US" sz="3500"/>
              <a:t>システムについて</a:t>
            </a:r>
            <a:endParaRPr lang="en-US" altLang="ja-JP" sz="3500" dirty="0"/>
          </a:p>
          <a:p>
            <a:r>
              <a:rPr lang="ja-JP" altLang="en-US"/>
              <a:t>長所→シンプルかつ効果が出やすい</a:t>
            </a:r>
            <a:endParaRPr lang="en-US" altLang="ja-JP" dirty="0"/>
          </a:p>
          <a:p>
            <a:r>
              <a:rPr lang="ja-JP" altLang="en-US"/>
              <a:t>短所→計測に手間がかかる、</a:t>
            </a:r>
            <a:r>
              <a:rPr lang="en-US" altLang="ja-JP" dirty="0"/>
              <a:t>UI</a:t>
            </a:r>
            <a:r>
              <a:rPr lang="ja-JP" altLang="en-US"/>
              <a:t>など</a:t>
            </a:r>
            <a:endParaRPr lang="en-US" altLang="ja-JP" dirty="0"/>
          </a:p>
          <a:p>
            <a:pPr marL="0" indent="0">
              <a:buNone/>
            </a:pPr>
            <a:endParaRPr lang="en-US" altLang="ja-JP" sz="800" dirty="0"/>
          </a:p>
          <a:p>
            <a:r>
              <a:rPr kumimoji="1" lang="ja-JP" altLang="en-US" sz="3500"/>
              <a:t>改善案：</a:t>
            </a:r>
            <a:endParaRPr kumimoji="1" lang="en-US" altLang="ja-JP" sz="3500" dirty="0"/>
          </a:p>
          <a:p>
            <a:pPr marL="0" indent="0">
              <a:buNone/>
            </a:pPr>
            <a:r>
              <a:rPr lang="ja-JP" altLang="en-US"/>
              <a:t>音声操作、</a:t>
            </a:r>
            <a:r>
              <a:rPr lang="en-US" altLang="ja-JP" dirty="0"/>
              <a:t>Apple Watch</a:t>
            </a:r>
            <a:r>
              <a:rPr lang="ja-JP" altLang="en-US"/>
              <a:t>、オン</a:t>
            </a:r>
            <a:r>
              <a:rPr lang="en-US" altLang="ja-JP" dirty="0"/>
              <a:t>/</a:t>
            </a:r>
            <a:r>
              <a:rPr lang="ja-JP" altLang="en-US"/>
              <a:t>オフのグラデーション、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リマインダー連携、タイマー画面の導線改善、裏で計測可能に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9647047-62EC-7C44-AD88-8B44D0630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7</a:t>
            </a:fld>
            <a:endParaRPr lang="en-US" sz="1800" dirty="0"/>
          </a:p>
        </p:txBody>
      </p:sp>
      <p:graphicFrame>
        <p:nvGraphicFramePr>
          <p:cNvPr id="5" name="グラフ 4">
            <a:extLst>
              <a:ext uri="{FF2B5EF4-FFF2-40B4-BE49-F238E27FC236}">
                <a16:creationId xmlns:a16="http://schemas.microsoft.com/office/drawing/2014/main" id="{873ACD97-EF1D-7344-924A-C5C3ABD998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123576"/>
              </p:ext>
            </p:extLst>
          </p:nvPr>
        </p:nvGraphicFramePr>
        <p:xfrm>
          <a:off x="7581684" y="2153992"/>
          <a:ext cx="4134066" cy="43382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2154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F194C3-1034-1343-9090-AFD67AB0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7</a:t>
            </a:r>
            <a:r>
              <a:rPr lang="en-US" altLang="ja-JP"/>
              <a:t>. </a:t>
            </a:r>
            <a:r>
              <a:rPr lang="ja-JP" altLang="en-US"/>
              <a:t>考察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11D9C33-664E-5B4A-860F-7907C1882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sz="3600" dirty="0" err="1"/>
              <a:t>ADLogger</a:t>
            </a:r>
            <a:r>
              <a:rPr lang="ja-JP" altLang="en-US" sz="3600"/>
              <a:t>の導入によって</a:t>
            </a:r>
            <a:endParaRPr lang="en-US" altLang="ja-JP" sz="3600" dirty="0"/>
          </a:p>
          <a:p>
            <a:endParaRPr lang="en-US" altLang="ja-JP" sz="800" dirty="0"/>
          </a:p>
          <a:p>
            <a:pPr lvl="1"/>
            <a:r>
              <a:rPr lang="ja-JP" altLang="en-US" sz="2800"/>
              <a:t>「差が縮まる」理由はタイマーの実測値の平均に合わせたい意識が高まる為か</a:t>
            </a:r>
            <a:endParaRPr lang="en-US" altLang="ja-JP" sz="2800" dirty="0"/>
          </a:p>
          <a:p>
            <a:pPr lvl="1"/>
            <a:r>
              <a:rPr lang="ja-JP" altLang="en-US" sz="2800"/>
              <a:t>被験者によって効果に差があるが、係数が低い被験者、苦手意識のある被験者、見積もりが短い被験者は効果が出やすい</a:t>
            </a:r>
            <a:endParaRPr lang="en-US" altLang="ja-JP" sz="2800" dirty="0"/>
          </a:p>
          <a:p>
            <a:pPr lvl="1"/>
            <a:r>
              <a:rPr lang="ja-JP" altLang="en-US" sz="2800"/>
              <a:t>時間予測を最適化する必要性</a:t>
            </a:r>
            <a:endParaRPr lang="en-US" altLang="ja-JP" sz="2800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9647047-62EC-7C44-AD88-8B44D0630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800" smtClean="0"/>
              <a:t>8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06136636"/>
      </p:ext>
    </p:extLst>
  </p:cSld>
  <p:clrMapOvr>
    <a:masterClrMapping/>
  </p:clrMapOvr>
</p:sld>
</file>

<file path=ppt/theme/theme1.xml><?xml version="1.0" encoding="utf-8"?>
<a:theme xmlns:a="http://schemas.openxmlformats.org/drawingml/2006/main" name="ベルリン">
  <a:themeElements>
    <a:clrScheme name="赤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ベルリン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ベルリン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{1EBE9DE7-30A0-FC4F-858F-648CEC8370E3}tf10001057</Template>
  <TotalTime>33567</TotalTime>
  <Words>641</Words>
  <Application>Microsoft Macintosh PowerPoint</Application>
  <PresentationFormat>ワイド画面</PresentationFormat>
  <Paragraphs>83</Paragraphs>
  <Slides>8</Slides>
  <Notes>6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3" baseType="lpstr">
      <vt:lpstr>ＭＳ Ｐゴシック</vt:lpstr>
      <vt:lpstr>游ゴシック</vt:lpstr>
      <vt:lpstr>Arial</vt:lpstr>
      <vt:lpstr>Trebuchet MS</vt:lpstr>
      <vt:lpstr>ベルリン</vt:lpstr>
      <vt:lpstr>ADLogger タスク別時間記録システムの構築の提案</vt:lpstr>
      <vt:lpstr>1. 背景 ： 時間管理不足の表面化</vt:lpstr>
      <vt:lpstr>2. 目的</vt:lpstr>
      <vt:lpstr>3. ADLoggerシステム </vt:lpstr>
      <vt:lpstr>4. 実験 本計測</vt:lpstr>
      <vt:lpstr>5. 結果</vt:lpstr>
      <vt:lpstr>6. インタビュー結果 まとめ</vt:lpstr>
      <vt:lpstr>7. 考察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ADLogger</dc:title>
  <dc:creator>Microsoft Office User</dc:creator>
  <cp:lastModifiedBy>Microsoft Office User</cp:lastModifiedBy>
  <cp:revision>571</cp:revision>
  <cp:lastPrinted>2021-02-19T07:56:07Z</cp:lastPrinted>
  <dcterms:created xsi:type="dcterms:W3CDTF">2020-01-05T01:18:45Z</dcterms:created>
  <dcterms:modified xsi:type="dcterms:W3CDTF">2021-02-22T04:10:34Z</dcterms:modified>
</cp:coreProperties>
</file>

<file path=docProps/thumbnail.jpeg>
</file>